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5" r:id="rId4"/>
    <p:sldId id="266" r:id="rId5"/>
    <p:sldId id="278" r:id="rId6"/>
    <p:sldId id="274" r:id="rId7"/>
    <p:sldId id="259" r:id="rId8"/>
    <p:sldId id="260" r:id="rId9"/>
    <p:sldId id="261" r:id="rId10"/>
    <p:sldId id="262" r:id="rId11"/>
    <p:sldId id="267" r:id="rId12"/>
    <p:sldId id="276" r:id="rId13"/>
    <p:sldId id="263" r:id="rId14"/>
    <p:sldId id="264" r:id="rId15"/>
    <p:sldId id="268" r:id="rId16"/>
    <p:sldId id="277" r:id="rId17"/>
    <p:sldId id="269" r:id="rId18"/>
    <p:sldId id="270" r:id="rId19"/>
    <p:sldId id="275" r:id="rId20"/>
    <p:sldId id="271" r:id="rId21"/>
    <p:sldId id="272" r:id="rId22"/>
    <p:sldId id="279" r:id="rId2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2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26/05/2019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5035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26/05/2019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6406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26/05/2019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80375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26/05/2019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421293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dirty="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397796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GB" smtClean="0"/>
              <a:t>26/05/2019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0852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dirty="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GB" smtClean="0"/>
              <a:t>26/05/2019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61164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GB" smtClean="0"/>
              <a:t>26/05/2019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69183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26/05/2019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85548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dirty="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406920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002712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26/05/2019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141900044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Layout" Target="../slideLayouts/slideLayout2.xml"/><Relationship Id="rId1" Type="http://schemas.openxmlformats.org/officeDocument/2006/relationships/video" Target="https://www.youtube.com/embed/GrV_ZvwZRvw?feature=oembed"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1" y="4385066"/>
            <a:ext cx="10923638" cy="1317643"/>
          </a:xfrm>
        </p:spPr>
        <p:txBody>
          <a:bodyPr>
            <a:normAutofit/>
          </a:bodyPr>
          <a:lstStyle/>
          <a:p>
            <a:pPr algn="l"/>
            <a:r>
              <a:rPr lang="en-GB" dirty="0">
                <a:solidFill>
                  <a:srgbClr val="FFFF00"/>
                </a:solidFill>
                <a:latin typeface="Franklin Gothic Medium"/>
                <a:cs typeface="Calibri Light"/>
              </a:rPr>
              <a:t>Faith</a:t>
            </a:r>
            <a:r>
              <a:rPr lang="en-GB" dirty="0">
                <a:latin typeface="Franklin Gothic Medium"/>
                <a:cs typeface="Calibri Light"/>
              </a:rPr>
              <a:t>,</a:t>
            </a:r>
            <a:r>
              <a:rPr lang="en-GB" dirty="0">
                <a:solidFill>
                  <a:srgbClr val="00B050"/>
                </a:solidFill>
                <a:latin typeface="Franklin Gothic Medium"/>
                <a:cs typeface="Calibri Light"/>
              </a:rPr>
              <a:t> Love</a:t>
            </a:r>
            <a:r>
              <a:rPr lang="en-GB" dirty="0">
                <a:latin typeface="Franklin Gothic Medium"/>
                <a:cs typeface="Calibri Light"/>
              </a:rPr>
              <a:t> </a:t>
            </a:r>
            <a:r>
              <a:rPr lang="en-GB" dirty="0">
                <a:solidFill>
                  <a:srgbClr val="FFC000"/>
                </a:solidFill>
                <a:latin typeface="Franklin Gothic Medium"/>
                <a:cs typeface="Calibri Light"/>
              </a:rPr>
              <a:t>and</a:t>
            </a:r>
            <a:r>
              <a:rPr lang="en-GB" dirty="0">
                <a:latin typeface="Franklin Gothic Medium"/>
                <a:cs typeface="Calibri Light"/>
              </a:rPr>
              <a:t> </a:t>
            </a:r>
            <a:r>
              <a:rPr lang="en-GB" dirty="0">
                <a:solidFill>
                  <a:srgbClr val="FF0000"/>
                </a:solidFill>
                <a:latin typeface="Franklin Gothic Medium"/>
                <a:cs typeface="Calibri Light"/>
              </a:rPr>
              <a:t>hope</a:t>
            </a:r>
            <a:r>
              <a:rPr lang="en-GB" dirty="0">
                <a:latin typeface="Franklin Gothic Medium"/>
                <a:cs typeface="Calibri Light"/>
              </a:rPr>
              <a:t> </a:t>
            </a:r>
            <a:endParaRPr lang="en-GB">
              <a:latin typeface="Franklin Gothic Medium"/>
            </a:endParaRPr>
          </a:p>
        </p:txBody>
      </p:sp>
      <p:pic>
        <p:nvPicPr>
          <p:cNvPr id="4" name="Picture 4">
            <a:extLst>
              <a:ext uri="{FF2B5EF4-FFF2-40B4-BE49-F238E27FC236}">
                <a16:creationId xmlns:a16="http://schemas.microsoft.com/office/drawing/2014/main" id="{9D6FFD36-C59E-4C1E-9D8A-DA1A80B851F6}"/>
              </a:ext>
            </a:extLst>
          </p:cNvPr>
          <p:cNvPicPr>
            <a:picLocks noChangeAspect="1"/>
          </p:cNvPicPr>
          <p:nvPr/>
        </p:nvPicPr>
        <p:blipFill rotWithShape="1">
          <a:blip r:embed="rId2"/>
          <a:srcRect l="7838" r="9377" b="-1"/>
          <a:stretch/>
        </p:blipFill>
        <p:spPr>
          <a:xfrm>
            <a:off x="20" y="10"/>
            <a:ext cx="6095974" cy="4252522"/>
          </a:xfrm>
          <a:prstGeom prst="rect">
            <a:avLst/>
          </a:prstGeom>
        </p:spPr>
      </p:pic>
      <p:pic>
        <p:nvPicPr>
          <p:cNvPr id="6" name="Picture 6" descr="A drawing of a person&#10;&#10;Description generated with high confidence">
            <a:extLst>
              <a:ext uri="{FF2B5EF4-FFF2-40B4-BE49-F238E27FC236}">
                <a16:creationId xmlns:a16="http://schemas.microsoft.com/office/drawing/2014/main" id="{997D0572-71A0-4C4A-AA75-3E84279E6804}"/>
              </a:ext>
            </a:extLst>
          </p:cNvPr>
          <p:cNvPicPr>
            <a:picLocks noChangeAspect="1"/>
          </p:cNvPicPr>
          <p:nvPr/>
        </p:nvPicPr>
        <p:blipFill rotWithShape="1">
          <a:blip r:embed="rId3"/>
          <a:srcRect t="9608" r="2" b="3928"/>
          <a:stretch/>
        </p:blipFill>
        <p:spPr>
          <a:xfrm>
            <a:off x="6095999" y="-681"/>
            <a:ext cx="6096001" cy="4253215"/>
          </a:xfrm>
          <a:prstGeom prst="rect">
            <a:avLst/>
          </a:prstGeom>
        </p:spPr>
      </p:pic>
      <p:pic>
        <p:nvPicPr>
          <p:cNvPr id="8" name="Picture 9" descr="A person wearing a costume&#10;&#10;Description generated with high confidence">
            <a:extLst>
              <a:ext uri="{FF2B5EF4-FFF2-40B4-BE49-F238E27FC236}">
                <a16:creationId xmlns:a16="http://schemas.microsoft.com/office/drawing/2014/main" id="{E61BDE25-42A1-42C8-99C7-6A25B56C56BF}"/>
              </a:ext>
            </a:extLst>
          </p:cNvPr>
          <p:cNvPicPr>
            <a:picLocks noChangeAspect="1"/>
          </p:cNvPicPr>
          <p:nvPr/>
        </p:nvPicPr>
        <p:blipFill>
          <a:blip r:embed="rId4"/>
          <a:stretch>
            <a:fillRect/>
          </a:stretch>
        </p:blipFill>
        <p:spPr>
          <a:xfrm>
            <a:off x="8838211" y="2932981"/>
            <a:ext cx="1819275" cy="3810000"/>
          </a:xfrm>
          <a:prstGeom prst="rect">
            <a:avLst/>
          </a:pr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02F30-4063-47C5-A430-34640A13E7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4651C0-1AE8-4D02-88FA-D899BDA6B47C}"/>
              </a:ext>
            </a:extLst>
          </p:cNvPr>
          <p:cNvSpPr>
            <a:spLocks noGrp="1"/>
          </p:cNvSpPr>
          <p:nvPr>
            <p:ph idx="1"/>
          </p:nvPr>
        </p:nvSpPr>
        <p:spPr/>
        <p:txBody>
          <a:bodyPr vert="horz" lIns="91440" tIns="45720" rIns="91440" bIns="45720" rtlCol="0" anchor="t">
            <a:normAutofit fontScale="92500"/>
          </a:bodyPr>
          <a:lstStyle/>
          <a:p>
            <a:r>
              <a:rPr lang="en-US" b="1"/>
              <a:t>Hope Is the Blueprint of Faith</a:t>
            </a:r>
            <a:endParaRPr lang="en-US" dirty="0">
              <a:cs typeface="Calibri"/>
            </a:endParaRPr>
          </a:p>
          <a:p>
            <a:r>
              <a:rPr lang="en-US" b="1">
                <a:ea typeface="+mn-lt"/>
                <a:cs typeface="+mn-lt"/>
              </a:rPr>
              <a:t>“Faith</a:t>
            </a:r>
            <a:r>
              <a:rPr lang="en-US">
                <a:ea typeface="+mn-lt"/>
                <a:cs typeface="+mn-lt"/>
              </a:rPr>
              <a:t> is the substance of things </a:t>
            </a:r>
            <a:r>
              <a:rPr lang="en-US" b="1">
                <a:ea typeface="+mn-lt"/>
                <a:cs typeface="+mn-lt"/>
              </a:rPr>
              <a:t>Hoped</a:t>
            </a:r>
            <a:r>
              <a:rPr lang="en-US">
                <a:ea typeface="+mn-lt"/>
                <a:cs typeface="+mn-lt"/>
              </a:rPr>
              <a:t> for….” –Hebrews 11:1, </a:t>
            </a:r>
            <a:r>
              <a:rPr lang="en-US" i="1">
                <a:ea typeface="+mn-lt"/>
                <a:cs typeface="+mn-lt"/>
              </a:rPr>
              <a:t>KJV</a:t>
            </a:r>
            <a:endParaRPr lang="en-US"/>
          </a:p>
          <a:p>
            <a:endParaRPr lang="en-US"/>
          </a:p>
          <a:p>
            <a:r>
              <a:rPr lang="en-US">
                <a:ea typeface="+mn-lt"/>
                <a:cs typeface="+mn-lt"/>
              </a:rPr>
              <a:t>Just as the Bible is the blueprint for Christian living, hope is the blueprint of faith. Faith has to have hope to work. Hope has to have faith to produce.</a:t>
            </a:r>
            <a:endParaRPr lang="en-US"/>
          </a:p>
          <a:p>
            <a:endParaRPr lang="en-US"/>
          </a:p>
          <a:p>
            <a:r>
              <a:rPr lang="en-US">
                <a:ea typeface="+mn-lt"/>
                <a:cs typeface="+mn-lt"/>
              </a:rPr>
              <a:t>Hope gives you the picture of what God wants for you through the Word of God. Then, faith takes that idea and goes after it. That is how hope and faith work together. Hope is the plan that faith sets out to accomplish. It’s the goal setter.</a:t>
            </a:r>
            <a:endParaRPr lang="en-US"/>
          </a:p>
          <a:p>
            <a:endParaRPr lang="en-US"/>
          </a:p>
          <a:p>
            <a:endParaRPr lang="en-US" dirty="0">
              <a:cs typeface="Calibri"/>
            </a:endParaRPr>
          </a:p>
        </p:txBody>
      </p:sp>
    </p:spTree>
    <p:extLst>
      <p:ext uri="{BB962C8B-B14F-4D97-AF65-F5344CB8AC3E}">
        <p14:creationId xmlns:p14="http://schemas.microsoft.com/office/powerpoint/2010/main" val="332488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D31B0-A587-4C9D-A78B-12E1A40DD1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CD1F4F-ABBD-444A-9831-39C122624FC6}"/>
              </a:ext>
            </a:extLst>
          </p:cNvPr>
          <p:cNvSpPr>
            <a:spLocks noGrp="1"/>
          </p:cNvSpPr>
          <p:nvPr>
            <p:ph idx="1"/>
          </p:nvPr>
        </p:nvSpPr>
        <p:spPr/>
        <p:txBody>
          <a:bodyPr vert="horz" lIns="91440" tIns="45720" rIns="91440" bIns="45720" rtlCol="0" anchor="t">
            <a:normAutofit/>
          </a:bodyPr>
          <a:lstStyle/>
          <a:p>
            <a:r>
              <a:rPr lang="en-US" dirty="0">
                <a:ea typeface="+mn-lt"/>
                <a:cs typeface="+mn-lt"/>
              </a:rPr>
              <a:t>Hebrews 11.1 faith is the substance of things hope for , the evidence of things not seen ,if you </a:t>
            </a:r>
            <a:r>
              <a:rPr lang="en-US" dirty="0">
                <a:cs typeface="Calibri"/>
              </a:rPr>
              <a:t>Can you think of a single thing to do with a rubber band in its “relaxed,” natural state? Yet when you stretch out t. Put a couple of rubber bands in front of a kid and in minutes you’ll have a car, a gun, a bouncy ball, chopsticks … but they all require stretching. Like a rubber band, your faith is useless unless it’s stretched.</a:t>
            </a: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2854829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2F6E-3418-4604-8D4D-0318C14C30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816B4F-6B5E-49E4-A913-B6C234F6154D}"/>
              </a:ext>
            </a:extLst>
          </p:cNvPr>
          <p:cNvSpPr>
            <a:spLocks noGrp="1"/>
          </p:cNvSpPr>
          <p:nvPr>
            <p:ph idx="1"/>
          </p:nvPr>
        </p:nvSpPr>
        <p:spPr/>
        <p:txBody>
          <a:bodyPr vert="horz" lIns="91440" tIns="45720" rIns="91440" bIns="45720" rtlCol="0" anchor="t">
            <a:normAutofit/>
          </a:bodyPr>
          <a:lstStyle/>
          <a:p>
            <a:r>
              <a:rPr lang="en-US" dirty="0">
                <a:ea typeface="+mn-lt"/>
                <a:cs typeface="+mn-lt"/>
              </a:rPr>
              <a:t>Too many believers are living in their minimum rather than reaching their maximum! When that rubber band is stretched, it’s not getting any bigger than it already was … it’s just expanding to its maximum potential. Remember we serve a God who all throughout the Bible </a:t>
            </a:r>
            <a:r>
              <a:rPr lang="en-US">
                <a:ea typeface="+mn-lt"/>
                <a:cs typeface="+mn-lt"/>
              </a:rPr>
              <a:t>asked people to do the impossible. . But </a:t>
            </a:r>
            <a:r>
              <a:rPr lang="en-US" dirty="0">
                <a:ea typeface="+mn-lt"/>
                <a:cs typeface="+mn-lt"/>
              </a:rPr>
              <a:t>when you stretch yourself out there and reach for the impossible, that’s when God steps in and makes it possible!</a:t>
            </a:r>
            <a:endParaRPr lang="en-US" dirty="0"/>
          </a:p>
        </p:txBody>
      </p:sp>
    </p:spTree>
    <p:extLst>
      <p:ext uri="{BB962C8B-B14F-4D97-AF65-F5344CB8AC3E}">
        <p14:creationId xmlns:p14="http://schemas.microsoft.com/office/powerpoint/2010/main" val="3811866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E765-1DE1-4F7E-A7E2-066FF2EA12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AD722C-213A-4C51-953F-CB8A7C7BD469}"/>
              </a:ext>
            </a:extLst>
          </p:cNvPr>
          <p:cNvSpPr>
            <a:spLocks noGrp="1"/>
          </p:cNvSpPr>
          <p:nvPr>
            <p:ph idx="1"/>
          </p:nvPr>
        </p:nvSpPr>
        <p:spPr/>
        <p:txBody>
          <a:bodyPr vert="horz" lIns="91440" tIns="45720" rIns="91440" bIns="45720" rtlCol="0" anchor="t">
            <a:normAutofit/>
          </a:bodyPr>
          <a:lstStyle/>
          <a:p>
            <a:r>
              <a:rPr lang="en-US" dirty="0">
                <a:cs typeface="Calibri"/>
              </a:rPr>
              <a:t>Mark 5.26 no better , suffered many things , grew worse </a:t>
            </a:r>
          </a:p>
          <a:p>
            <a:r>
              <a:rPr lang="en-US" dirty="0">
                <a:cs typeface="Calibri"/>
              </a:rPr>
              <a:t>Behind him , touched his garment –Fountain of her blood dried up –healed of affliction </a:t>
            </a:r>
          </a:p>
          <a:p>
            <a:r>
              <a:rPr lang="en-US" dirty="0">
                <a:cs typeface="Calibri"/>
              </a:rPr>
              <a:t>Expectation –ignited her faith and made her whole </a:t>
            </a:r>
          </a:p>
          <a:p>
            <a:r>
              <a:rPr lang="en-US" dirty="0">
                <a:cs typeface="Calibri"/>
              </a:rPr>
              <a:t>Hope will not disappoint because it is anchored to lords love and finished work </a:t>
            </a:r>
          </a:p>
        </p:txBody>
      </p:sp>
    </p:spTree>
    <p:extLst>
      <p:ext uri="{BB962C8B-B14F-4D97-AF65-F5344CB8AC3E}">
        <p14:creationId xmlns:p14="http://schemas.microsoft.com/office/powerpoint/2010/main" val="3335099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FB062-C8FE-4081-AC0B-2EDE2C94DF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C90CB9-2F03-4B4A-A1F2-AA7561620029}"/>
              </a:ext>
            </a:extLst>
          </p:cNvPr>
          <p:cNvSpPr>
            <a:spLocks noGrp="1"/>
          </p:cNvSpPr>
          <p:nvPr>
            <p:ph idx="1"/>
          </p:nvPr>
        </p:nvSpPr>
        <p:spPr/>
        <p:txBody>
          <a:bodyPr vert="horz" lIns="91440" tIns="45720" rIns="91440" bIns="45720" rtlCol="0" anchor="t">
            <a:normAutofit/>
          </a:bodyPr>
          <a:lstStyle/>
          <a:p>
            <a:r>
              <a:rPr lang="en-US">
                <a:ea typeface="+mn-lt"/>
                <a:cs typeface="+mn-lt"/>
              </a:rPr>
              <a:t>When you are being stretched, you feel like you could snap at any moment. </a:t>
            </a:r>
          </a:p>
          <a:p>
            <a:r>
              <a:rPr lang="en-US">
                <a:ea typeface="+mn-lt"/>
                <a:cs typeface="+mn-lt"/>
              </a:rPr>
              <a:t>Miracles come at the stretching points. We want it easy, but miracles happen when we reach the end of ourselves. Many of the Bible’s greatest miracles came when people reached the end of what they could do in the natural and had to depend on the Lord to work through them.</a:t>
            </a:r>
            <a:endParaRPr lang="en-US" dirty="0">
              <a:cs typeface="Calibri"/>
            </a:endParaRPr>
          </a:p>
        </p:txBody>
      </p:sp>
    </p:spTree>
    <p:extLst>
      <p:ext uri="{BB962C8B-B14F-4D97-AF65-F5344CB8AC3E}">
        <p14:creationId xmlns:p14="http://schemas.microsoft.com/office/powerpoint/2010/main" val="428550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A470F-2F29-4DBD-A513-DDF2CF50A4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731753-5826-41A1-9843-BDB182445CAB}"/>
              </a:ext>
            </a:extLst>
          </p:cNvPr>
          <p:cNvSpPr>
            <a:spLocks noGrp="1"/>
          </p:cNvSpPr>
          <p:nvPr>
            <p:ph idx="1"/>
          </p:nvPr>
        </p:nvSpPr>
        <p:spPr/>
        <p:txBody>
          <a:bodyPr vert="horz" lIns="91440" tIns="45720" rIns="91440" bIns="45720" rtlCol="0" anchor="t">
            <a:normAutofit/>
          </a:bodyPr>
          <a:lstStyle/>
          <a:p>
            <a:r>
              <a:rPr lang="en-US" dirty="0">
                <a:ea typeface="+mn-lt"/>
                <a:cs typeface="+mn-lt"/>
              </a:rPr>
              <a:t>Whatever He says to you…do it. No matter how much it stretches you, do what the Lord tells you to do.</a:t>
            </a:r>
          </a:p>
          <a:p>
            <a:r>
              <a:rPr lang="en-US" dirty="0">
                <a:ea typeface="+mn-lt"/>
                <a:cs typeface="+mn-lt"/>
              </a:rPr>
              <a:t>You don’t need an addition; you need an extension. Don’t look for God to send you more than you have.</a:t>
            </a:r>
            <a:endParaRPr lang="en-US" dirty="0">
              <a:cs typeface="Calibri"/>
            </a:endParaRPr>
          </a:p>
        </p:txBody>
      </p:sp>
    </p:spTree>
    <p:extLst>
      <p:ext uri="{BB962C8B-B14F-4D97-AF65-F5344CB8AC3E}">
        <p14:creationId xmlns:p14="http://schemas.microsoft.com/office/powerpoint/2010/main" val="1195715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F9B8E-1277-4548-B769-D730B0F41A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51425A-EC65-4C61-96E2-77E7BA0B3666}"/>
              </a:ext>
            </a:extLst>
          </p:cNvPr>
          <p:cNvSpPr>
            <a:spLocks noGrp="1"/>
          </p:cNvSpPr>
          <p:nvPr>
            <p:ph idx="1"/>
          </p:nvPr>
        </p:nvSpPr>
        <p:spPr/>
        <p:txBody>
          <a:bodyPr vert="horz" lIns="91440" tIns="45720" rIns="91440" bIns="45720" rtlCol="0" anchor="t">
            <a:normAutofit/>
          </a:bodyPr>
          <a:lstStyle/>
          <a:p>
            <a:r>
              <a:rPr lang="en-US">
                <a:ea typeface="+mn-lt"/>
                <a:cs typeface="+mn-lt"/>
              </a:rPr>
              <a:t>What do all athletes do before a big game or even practice? Stretching is necessary. It’s not what hurts you; it’s what keeps you flexible. Stretching is the ability to get longer and wider without breaking or tearing.  So embrace the stretch. It’s not going to break you—it’s going to make you!</a:t>
            </a:r>
            <a:endParaRPr lang="en-US"/>
          </a:p>
        </p:txBody>
      </p:sp>
    </p:spTree>
    <p:extLst>
      <p:ext uri="{BB962C8B-B14F-4D97-AF65-F5344CB8AC3E}">
        <p14:creationId xmlns:p14="http://schemas.microsoft.com/office/powerpoint/2010/main" val="741561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D963A-E941-4866-881D-545F2616D6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782634-06CF-461B-871E-C17C70EE91A8}"/>
              </a:ext>
            </a:extLst>
          </p:cNvPr>
          <p:cNvSpPr>
            <a:spLocks noGrp="1"/>
          </p:cNvSpPr>
          <p:nvPr>
            <p:ph idx="1"/>
          </p:nvPr>
        </p:nvSpPr>
        <p:spPr/>
        <p:txBody>
          <a:bodyPr vert="horz" lIns="91440" tIns="45720" rIns="91440" bIns="45720" rtlCol="0" anchor="t">
            <a:normAutofit/>
          </a:bodyPr>
          <a:lstStyle/>
          <a:p>
            <a:r>
              <a:rPr lang="en-US" i="1">
                <a:ea typeface="+mn-lt"/>
                <a:cs typeface="+mn-lt"/>
              </a:rPr>
              <a:t>Isiah 40.31  But they who wait for the LORD shall renew their strength; they shall </a:t>
            </a:r>
            <a:r>
              <a:rPr lang="en-US" i="1" dirty="0">
                <a:ea typeface="+mn-lt"/>
                <a:cs typeface="+mn-lt"/>
              </a:rPr>
              <a:t>mount up with wings like eagles; they shall run and not be weary; they shall walk and not faint.</a:t>
            </a:r>
          </a:p>
          <a:p>
            <a:r>
              <a:rPr lang="en-US">
                <a:ea typeface="+mn-lt"/>
                <a:cs typeface="+mn-lt"/>
              </a:rPr>
              <a:t>Regardless of who you are or what condition your life is in, you can’t function successfully without hope in God. If circumstances are bad, you surely need hope. And if they are good, you need hope that they will stay that way!</a:t>
            </a:r>
            <a:endParaRPr lang="en-US" i="1" dirty="0">
              <a:cs typeface="Calibri"/>
            </a:endParaRPr>
          </a:p>
        </p:txBody>
      </p:sp>
    </p:spTree>
    <p:extLst>
      <p:ext uri="{BB962C8B-B14F-4D97-AF65-F5344CB8AC3E}">
        <p14:creationId xmlns:p14="http://schemas.microsoft.com/office/powerpoint/2010/main" val="340996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C656934-9147-4528-B5D0-748CB27539AA}"/>
              </a:ext>
            </a:extLst>
          </p:cNvPr>
          <p:cNvSpPr>
            <a:spLocks noGrp="1"/>
          </p:cNvSpPr>
          <p:nvPr>
            <p:ph type="title"/>
          </p:nvPr>
        </p:nvSpPr>
        <p:spPr>
          <a:xfrm>
            <a:off x="640079" y="2053641"/>
            <a:ext cx="3669161" cy="2760098"/>
          </a:xfrm>
        </p:spPr>
        <p:txBody>
          <a:bodyPr>
            <a:normAutofit/>
          </a:bodyPr>
          <a:lstStyle/>
          <a:p>
            <a:endParaRPr lang="en-US">
              <a:solidFill>
                <a:srgbClr val="FFFFFF"/>
              </a:solidFill>
            </a:endParaRPr>
          </a:p>
        </p:txBody>
      </p:sp>
      <p:sp>
        <p:nvSpPr>
          <p:cNvPr id="3" name="Content Placeholder 2">
            <a:extLst>
              <a:ext uri="{FF2B5EF4-FFF2-40B4-BE49-F238E27FC236}">
                <a16:creationId xmlns:a16="http://schemas.microsoft.com/office/drawing/2014/main" id="{94F47B2D-7B2B-408F-8AF6-9134ED5948F9}"/>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1900">
                <a:solidFill>
                  <a:srgbClr val="000000"/>
                </a:solidFill>
              </a:rPr>
              <a:t>Impossible situation? Don’t stop believing!</a:t>
            </a:r>
            <a:endParaRPr lang="en-US" sz="1900">
              <a:solidFill>
                <a:srgbClr val="000000"/>
              </a:solidFill>
              <a:cs typeface="Calibri" panose="020F0502020204030204"/>
            </a:endParaRPr>
          </a:p>
          <a:p>
            <a:r>
              <a:rPr lang="en-US" sz="1900">
                <a:solidFill>
                  <a:srgbClr val="000000"/>
                </a:solidFill>
                <a:ea typeface="+mn-lt"/>
                <a:cs typeface="+mn-lt"/>
              </a:rPr>
              <a:t>Never assume that where you’ve been or where you are is as good as it gets. And when your goal or your situation seems impossible, keep in mind that nothing is impossible for God.</a:t>
            </a:r>
            <a:endParaRPr lang="en-US" sz="1900">
              <a:solidFill>
                <a:srgbClr val="000000"/>
              </a:solidFill>
            </a:endParaRPr>
          </a:p>
          <a:p>
            <a:r>
              <a:rPr lang="en-US" sz="1900">
                <a:solidFill>
                  <a:srgbClr val="000000"/>
                </a:solidFill>
                <a:ea typeface="+mn-lt"/>
                <a:cs typeface="+mn-lt"/>
              </a:rPr>
              <a:t>Mathew 19.26, Jesus said, </a:t>
            </a:r>
            <a:r>
              <a:rPr lang="en-US" sz="1900" i="1">
                <a:solidFill>
                  <a:srgbClr val="000000"/>
                </a:solidFill>
                <a:ea typeface="+mn-lt"/>
                <a:cs typeface="+mn-lt"/>
              </a:rPr>
              <a:t>“With man this is impossible, but with God all things are possible.”</a:t>
            </a:r>
            <a:endParaRPr lang="en-US" sz="1900">
              <a:solidFill>
                <a:srgbClr val="000000"/>
              </a:solidFill>
            </a:endParaRPr>
          </a:p>
          <a:p>
            <a:r>
              <a:rPr lang="en-US" sz="1900">
                <a:solidFill>
                  <a:srgbClr val="000000"/>
                </a:solidFill>
                <a:ea typeface="+mn-lt"/>
                <a:cs typeface="+mn-lt"/>
              </a:rPr>
              <a:t>It doesn’t matter what the situation looks like around you; God is greater than any obstacle you may be facing. Everything that has never been done is impossible until someone does it, so why can’t it be you?  </a:t>
            </a:r>
            <a:endParaRPr lang="en-US" sz="1900">
              <a:solidFill>
                <a:srgbClr val="000000"/>
              </a:solidFill>
            </a:endParaRPr>
          </a:p>
          <a:p>
            <a:r>
              <a:rPr lang="en-US" sz="1900">
                <a:solidFill>
                  <a:srgbClr val="000000"/>
                </a:solidFill>
                <a:ea typeface="+mn-lt"/>
                <a:cs typeface="+mn-lt"/>
              </a:rPr>
              <a:t>Don’t allow your mind to become a hindrance to the things you can accomplish in life. Think big—the way God does!</a:t>
            </a:r>
            <a:endParaRPr lang="en-US" sz="1900">
              <a:solidFill>
                <a:srgbClr val="000000"/>
              </a:solidFill>
            </a:endParaRPr>
          </a:p>
          <a:p>
            <a:endParaRPr lang="en-US" sz="1900">
              <a:solidFill>
                <a:srgbClr val="000000"/>
              </a:solidFill>
              <a:cs typeface="Calibri"/>
            </a:endParaRPr>
          </a:p>
        </p:txBody>
      </p:sp>
    </p:spTree>
    <p:extLst>
      <p:ext uri="{BB962C8B-B14F-4D97-AF65-F5344CB8AC3E}">
        <p14:creationId xmlns:p14="http://schemas.microsoft.com/office/powerpoint/2010/main" val="3310190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5F8C-86E7-44F9-95C5-40D0F531DB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C18DA0-9FB2-4A58-940D-989BFD3C7C7F}"/>
              </a:ext>
            </a:extLst>
          </p:cNvPr>
          <p:cNvSpPr>
            <a:spLocks noGrp="1"/>
          </p:cNvSpPr>
          <p:nvPr>
            <p:ph idx="1"/>
          </p:nvPr>
        </p:nvSpPr>
        <p:spPr/>
        <p:txBody>
          <a:bodyPr vert="horz" lIns="91440" tIns="45720" rIns="91440" bIns="45720" rtlCol="0" anchor="t">
            <a:normAutofit/>
          </a:bodyPr>
          <a:lstStyle/>
          <a:p>
            <a:r>
              <a:rPr lang="en-US" dirty="0">
                <a:ea typeface="+mn-lt"/>
                <a:cs typeface="+mn-lt"/>
              </a:rPr>
              <a:t>So throw your hopes, visions, and God-given dreams out there. This will give your faith something to go after. We don't have to be consumed by our problems. It leads us only to frustration. Instead, we can choose to be consumed by hope. Then we'll be in faith, and through faith we'll see God's promises become a reality in our lives.</a:t>
            </a:r>
            <a:endParaRPr lang="en-US" dirty="0"/>
          </a:p>
        </p:txBody>
      </p:sp>
    </p:spTree>
    <p:extLst>
      <p:ext uri="{BB962C8B-B14F-4D97-AF65-F5344CB8AC3E}">
        <p14:creationId xmlns:p14="http://schemas.microsoft.com/office/powerpoint/2010/main" val="272955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E6B7E-99A1-7744-B481-6E276E75CE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A6D430-30E9-9E47-BE47-636930F61827}"/>
              </a:ext>
            </a:extLst>
          </p:cNvPr>
          <p:cNvSpPr>
            <a:spLocks noGrp="1"/>
          </p:cNvSpPr>
          <p:nvPr>
            <p:ph idx="1"/>
          </p:nvPr>
        </p:nvSpPr>
        <p:spPr/>
        <p:txBody>
          <a:bodyPr vert="horz" lIns="91440" tIns="45720" rIns="91440" bIns="45720" rtlCol="0" anchor="t">
            <a:normAutofit/>
          </a:bodyPr>
          <a:lstStyle/>
          <a:p>
            <a:r>
              <a:rPr lang="en-GB" dirty="0">
                <a:cs typeface="Calibri" panose="020F0502020204030204"/>
              </a:rPr>
              <a:t>I hope I get............goal.....</a:t>
            </a:r>
          </a:p>
          <a:p>
            <a:r>
              <a:rPr lang="en-GB" dirty="0">
                <a:cs typeface="Calibri" panose="020F0502020204030204"/>
              </a:rPr>
              <a:t>I hope my …............vision.</a:t>
            </a:r>
          </a:p>
          <a:p>
            <a:r>
              <a:rPr lang="en-GB" dirty="0">
                <a:cs typeface="Calibri" panose="020F0502020204030204"/>
              </a:rPr>
              <a:t>I hope this condition will clear ….........dream </a:t>
            </a:r>
          </a:p>
          <a:p>
            <a:r>
              <a:rPr lang="en-GB" dirty="0">
                <a:cs typeface="Calibri" panose="020F0502020204030204"/>
              </a:rPr>
              <a:t>Greatest hope Luke 3 .15 people were filled with expectation </a:t>
            </a:r>
          </a:p>
          <a:p>
            <a:r>
              <a:rPr lang="en-GB" dirty="0">
                <a:cs typeface="Calibri" panose="020F0502020204030204"/>
              </a:rPr>
              <a:t>Colossians 2.14 erasing the record that stood against us , nailing to the cross .That is the finished work of Jesus .</a:t>
            </a:r>
          </a:p>
          <a:p>
            <a:r>
              <a:rPr lang="en-GB" dirty="0">
                <a:cs typeface="Calibri" panose="020F0502020204030204"/>
              </a:rPr>
              <a:t>Acts 3.5 expecting to receive and healing came to the crippled </a:t>
            </a:r>
            <a:r>
              <a:rPr lang="en-GB" dirty="0" err="1">
                <a:cs typeface="Calibri" panose="020F0502020204030204"/>
              </a:rPr>
              <a:t>begger</a:t>
            </a:r>
            <a:r>
              <a:rPr lang="en-GB" dirty="0">
                <a:cs typeface="Calibri" panose="020F0502020204030204"/>
              </a:rPr>
              <a:t> .look at us .Man expected and healing was activated </a:t>
            </a:r>
          </a:p>
        </p:txBody>
      </p:sp>
    </p:spTree>
    <p:extLst>
      <p:ext uri="{BB962C8B-B14F-4D97-AF65-F5344CB8AC3E}">
        <p14:creationId xmlns:p14="http://schemas.microsoft.com/office/powerpoint/2010/main" val="3637706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268E9-23E1-4ECF-A264-C7DAA8DD5272}"/>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6E171671-DD01-4A38-92EA-918D4535FA42}"/>
              </a:ext>
            </a:extLst>
          </p:cNvPr>
          <p:cNvPicPr>
            <a:picLocks noGrp="1" noChangeAspect="1"/>
          </p:cNvPicPr>
          <p:nvPr>
            <p:ph idx="1"/>
          </p:nvPr>
        </p:nvPicPr>
        <p:blipFill>
          <a:blip r:embed="rId2"/>
          <a:stretch>
            <a:fillRect/>
          </a:stretch>
        </p:blipFill>
        <p:spPr>
          <a:xfrm>
            <a:off x="3714750" y="2415381"/>
            <a:ext cx="4762500" cy="3171825"/>
          </a:xfrm>
          <a:prstGeom prst="rect">
            <a:avLst/>
          </a:prstGeom>
        </p:spPr>
      </p:pic>
    </p:spTree>
    <p:extLst>
      <p:ext uri="{BB962C8B-B14F-4D97-AF65-F5344CB8AC3E}">
        <p14:creationId xmlns:p14="http://schemas.microsoft.com/office/powerpoint/2010/main" val="1008756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5557-8C0B-4DB7-BD1C-2FD3697E973F}"/>
              </a:ext>
            </a:extLst>
          </p:cNvPr>
          <p:cNvSpPr>
            <a:spLocks noGrp="1"/>
          </p:cNvSpPr>
          <p:nvPr>
            <p:ph type="title"/>
          </p:nvPr>
        </p:nvSpPr>
        <p:spPr/>
        <p:txBody>
          <a:bodyPr/>
          <a:lstStyle/>
          <a:p>
            <a:endParaRPr lang="en-US" dirty="0"/>
          </a:p>
        </p:txBody>
      </p:sp>
      <p:pic>
        <p:nvPicPr>
          <p:cNvPr id="4" name="Picture 4">
            <a:hlinkClick r:id="rId3" action="ppaction://hlinksldjump"/>
            <a:extLst>
              <a:ext uri="{FF2B5EF4-FFF2-40B4-BE49-F238E27FC236}">
                <a16:creationId xmlns:a16="http://schemas.microsoft.com/office/drawing/2014/main" id="{FBAA9860-7EF2-4FCC-A5CF-A3B1218C7942}"/>
              </a:ext>
            </a:extLst>
          </p:cNvPr>
          <p:cNvPicPr>
            <a:picLocks noGrp="1" noRot="1" noChangeAspect="1"/>
          </p:cNvPicPr>
          <p:nvPr>
            <p:ph idx="1"/>
            <a:videoFile r:link="rId1"/>
          </p:nvPr>
        </p:nvPicPr>
        <p:blipFill>
          <a:blip r:embed="rId4"/>
          <a:stretch>
            <a:fillRect/>
          </a:stretch>
        </p:blipFill>
        <p:spPr>
          <a:xfrm>
            <a:off x="3694981" y="2646228"/>
            <a:ext cx="4572000" cy="3429000"/>
          </a:xfrm>
          <a:prstGeom prst="rect">
            <a:avLst/>
          </a:prstGeom>
        </p:spPr>
      </p:pic>
      <p:pic>
        <p:nvPicPr>
          <p:cNvPr id="5" name="Picture 4">
            <a:hlinkClick r:id="rId3" action="ppaction://hlinksldjump"/>
            <a:extLst>
              <a:ext uri="{FF2B5EF4-FFF2-40B4-BE49-F238E27FC236}">
                <a16:creationId xmlns:a16="http://schemas.microsoft.com/office/drawing/2014/main" id="{5433085E-8740-42B7-AD2A-3B10D86AFE7F}"/>
              </a:ext>
            </a:extLst>
          </p:cNvPr>
          <p:cNvPicPr>
            <a:picLocks noRot="1" noChangeAspect="1"/>
          </p:cNvPicPr>
          <p:nvPr>
            <a:videoFile r:link="rId1"/>
          </p:nvPr>
        </p:nvPicPr>
        <p:blipFill>
          <a:blip r:embed="rId4"/>
          <a:stretch>
            <a:fillRect/>
          </a:stretch>
        </p:blipFill>
        <p:spPr>
          <a:xfrm>
            <a:off x="3694981" y="2608128"/>
            <a:ext cx="4572000" cy="3429000"/>
          </a:xfrm>
          <a:prstGeom prst="rect">
            <a:avLst/>
          </a:prstGeom>
        </p:spPr>
      </p:pic>
      <p:pic>
        <p:nvPicPr>
          <p:cNvPr id="3" name="Online Media 2" title="Nick Vujicic - &quot;Something More&quot; Music Video">
            <a:hlinkClick r:id="" action="ppaction://media"/>
            <a:extLst>
              <a:ext uri="{FF2B5EF4-FFF2-40B4-BE49-F238E27FC236}">
                <a16:creationId xmlns:a16="http://schemas.microsoft.com/office/drawing/2014/main" id="{A622CF26-4ED7-4ECC-9D6B-F651148B7B70}"/>
              </a:ext>
            </a:extLst>
          </p:cNvPr>
          <p:cNvPicPr>
            <a:picLocks noRot="1" noChangeAspect="1"/>
          </p:cNvPicPr>
          <p:nvPr>
            <a:videoFile r:link="rId1"/>
          </p:nvPr>
        </p:nvPicPr>
        <p:blipFill>
          <a:blip r:embed="rId5"/>
          <a:stretch>
            <a:fillRect/>
          </a:stretch>
        </p:blipFill>
        <p:spPr>
          <a:xfrm>
            <a:off x="3048000" y="1714500"/>
            <a:ext cx="6096000" cy="3429000"/>
          </a:xfrm>
          <a:prstGeom prst="rect">
            <a:avLst/>
          </a:prstGeom>
        </p:spPr>
      </p:pic>
    </p:spTree>
    <p:extLst>
      <p:ext uri="{BB962C8B-B14F-4D97-AF65-F5344CB8AC3E}">
        <p14:creationId xmlns:p14="http://schemas.microsoft.com/office/powerpoint/2010/main" val="563041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3545A-21E1-4476-A2AB-9510AA60B5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60E18D-B584-435D-8D7C-5BC47F681D69}"/>
              </a:ext>
            </a:extLst>
          </p:cNvPr>
          <p:cNvSpPr>
            <a:spLocks noGrp="1"/>
          </p:cNvSpPr>
          <p:nvPr>
            <p:ph idx="1"/>
          </p:nvPr>
        </p:nvSpPr>
        <p:spPr/>
        <p:txBody>
          <a:bodyPr vert="horz" lIns="91440" tIns="45720" rIns="91440" bIns="45720" rtlCol="0" anchor="t">
            <a:normAutofit/>
          </a:bodyPr>
          <a:lstStyle/>
          <a:p>
            <a:r>
              <a:rPr lang="en-US" sz="4000">
                <a:ea typeface="+mn-lt"/>
                <a:cs typeface="+mn-lt"/>
              </a:rPr>
              <a:t>Let  Hope will start motivating you and driving you toward God the Father.</a:t>
            </a:r>
          </a:p>
          <a:p>
            <a:r>
              <a:rPr lang="en-US" sz="4000">
                <a:cs typeface="Calibri"/>
              </a:rPr>
              <a:t>Thank you Jesus </a:t>
            </a:r>
            <a:endParaRPr lang="en-US" sz="4000" dirty="0">
              <a:cs typeface="Calibri"/>
            </a:endParaRPr>
          </a:p>
        </p:txBody>
      </p:sp>
    </p:spTree>
    <p:extLst>
      <p:ext uri="{BB962C8B-B14F-4D97-AF65-F5344CB8AC3E}">
        <p14:creationId xmlns:p14="http://schemas.microsoft.com/office/powerpoint/2010/main" val="2921906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8BFAE-CA28-4FA9-AC4A-924C503184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FEB063-F2BF-45B5-8DF4-749AAA3258DA}"/>
              </a:ext>
            </a:extLst>
          </p:cNvPr>
          <p:cNvSpPr>
            <a:spLocks noGrp="1"/>
          </p:cNvSpPr>
          <p:nvPr>
            <p:ph idx="1"/>
          </p:nvPr>
        </p:nvSpPr>
        <p:spPr/>
        <p:txBody>
          <a:bodyPr vert="horz" lIns="91440" tIns="45720" rIns="91440" bIns="45720" rtlCol="0" anchor="t">
            <a:normAutofit/>
          </a:bodyPr>
          <a:lstStyle/>
          <a:p>
            <a:r>
              <a:rPr lang="en-US" b="1"/>
              <a:t>Hope Is Already in You</a:t>
            </a:r>
            <a:endParaRPr lang="en-US">
              <a:cs typeface="Calibri" panose="020F0502020204030204"/>
            </a:endParaRPr>
          </a:p>
          <a:p>
            <a:r>
              <a:rPr lang="en-US">
                <a:ea typeface="+mn-lt"/>
                <a:cs typeface="+mn-lt"/>
              </a:rPr>
              <a:t>At that time you were without Christ, being aliens from the commonwealth of Israel and strangers from the covenants of promise, having no </a:t>
            </a:r>
            <a:r>
              <a:rPr lang="en-US" b="1">
                <a:ea typeface="+mn-lt"/>
                <a:cs typeface="+mn-lt"/>
              </a:rPr>
              <a:t>hope </a:t>
            </a:r>
            <a:r>
              <a:rPr lang="en-US">
                <a:ea typeface="+mn-lt"/>
                <a:cs typeface="+mn-lt"/>
              </a:rPr>
              <a:t>and without God in the world–Ephesians 2:12, </a:t>
            </a:r>
            <a:r>
              <a:rPr lang="en-US" i="1">
                <a:ea typeface="+mn-lt"/>
                <a:cs typeface="+mn-lt"/>
              </a:rPr>
              <a:t>NKJV</a:t>
            </a:r>
            <a:endParaRPr lang="en-US"/>
          </a:p>
          <a:p>
            <a:r>
              <a:rPr lang="en-US">
                <a:ea typeface="+mn-lt"/>
                <a:cs typeface="+mn-lt"/>
              </a:rPr>
              <a:t>Hopelessness is not caused by a lack of education, a lack of money or a lack of opportunity. Hopelessness comes from being without hope and without God in the world. So, if you have God, you have hope. But, like anything else, you have to feed your hope with the Word of God.</a:t>
            </a:r>
            <a:endParaRPr lang="en-US" dirty="0">
              <a:cs typeface="Calibri"/>
            </a:endParaRPr>
          </a:p>
        </p:txBody>
      </p:sp>
    </p:spTree>
    <p:extLst>
      <p:ext uri="{BB962C8B-B14F-4D97-AF65-F5344CB8AC3E}">
        <p14:creationId xmlns:p14="http://schemas.microsoft.com/office/powerpoint/2010/main" val="121538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62BC3-A617-4436-B310-45FB19A5FE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78B2EE-412B-4F6C-A470-04F7FA1736ED}"/>
              </a:ext>
            </a:extLst>
          </p:cNvPr>
          <p:cNvSpPr>
            <a:spLocks noGrp="1"/>
          </p:cNvSpPr>
          <p:nvPr>
            <p:ph idx="1"/>
          </p:nvPr>
        </p:nvSpPr>
        <p:spPr/>
        <p:txBody>
          <a:bodyPr vert="horz" lIns="91440" tIns="45720" rIns="91440" bIns="45720" rtlCol="0" anchor="t">
            <a:normAutofit/>
          </a:bodyPr>
          <a:lstStyle/>
          <a:p>
            <a:r>
              <a:rPr lang="en-US" b="1"/>
              <a:t>Hope Is Always at Work</a:t>
            </a:r>
            <a:endParaRPr lang="en-US">
              <a:cs typeface="Calibri" panose="020F0502020204030204"/>
            </a:endParaRPr>
          </a:p>
          <a:p>
            <a:r>
              <a:rPr lang="en-US">
                <a:ea typeface="+mn-lt"/>
                <a:cs typeface="+mn-lt"/>
              </a:rPr>
              <a:t>“But if we </a:t>
            </a:r>
            <a:r>
              <a:rPr lang="en-US" b="1">
                <a:ea typeface="+mn-lt"/>
                <a:cs typeface="+mn-lt"/>
              </a:rPr>
              <a:t>HOPE </a:t>
            </a:r>
            <a:r>
              <a:rPr lang="en-US">
                <a:ea typeface="+mn-lt"/>
                <a:cs typeface="+mn-lt"/>
              </a:rPr>
              <a:t>for what we do not yet have, we wait for it patiently.” –Romans 8:25, </a:t>
            </a:r>
            <a:r>
              <a:rPr lang="en-US" i="1">
                <a:ea typeface="+mn-lt"/>
                <a:cs typeface="+mn-lt"/>
              </a:rPr>
              <a:t>NIV</a:t>
            </a:r>
            <a:endParaRPr lang="en-US"/>
          </a:p>
          <a:p>
            <a:r>
              <a:rPr lang="en-US">
                <a:ea typeface="+mn-lt"/>
                <a:cs typeface="+mn-lt"/>
              </a:rPr>
              <a:t>The powerful force of hope is a supernatural expectancy. But, keep in mind, you can expect something good </a:t>
            </a:r>
            <a:r>
              <a:rPr lang="en-US" i="1">
                <a:ea typeface="+mn-lt"/>
                <a:cs typeface="+mn-lt"/>
              </a:rPr>
              <a:t>or</a:t>
            </a:r>
            <a:r>
              <a:rPr lang="en-US">
                <a:ea typeface="+mn-lt"/>
                <a:cs typeface="+mn-lt"/>
              </a:rPr>
              <a:t> bad. Either way, you’re operating in the powerful force of hope. When you expect something good, you’re operating in hope that comes from the truth of God’s Word. When you are expecting something bad or negative, you’re operating in natural hope or even evil hope.</a:t>
            </a:r>
            <a:endParaRPr lang="en-US"/>
          </a:p>
          <a:p>
            <a:endParaRPr lang="en-US" dirty="0">
              <a:cs typeface="Calibri"/>
            </a:endParaRPr>
          </a:p>
        </p:txBody>
      </p:sp>
    </p:spTree>
    <p:extLst>
      <p:ext uri="{BB962C8B-B14F-4D97-AF65-F5344CB8AC3E}">
        <p14:creationId xmlns:p14="http://schemas.microsoft.com/office/powerpoint/2010/main" val="209272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60CC3-74CA-4A87-A29F-93E61A7970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92BC78-AE81-4431-BCB2-F75B223BE959}"/>
              </a:ext>
            </a:extLst>
          </p:cNvPr>
          <p:cNvSpPr>
            <a:spLocks noGrp="1"/>
          </p:cNvSpPr>
          <p:nvPr>
            <p:ph idx="1"/>
          </p:nvPr>
        </p:nvSpPr>
        <p:spPr/>
        <p:txBody>
          <a:bodyPr vert="horz" lIns="91440" tIns="45720" rIns="91440" bIns="45720" rtlCol="0" anchor="t">
            <a:normAutofit/>
          </a:bodyPr>
          <a:lstStyle/>
          <a:p>
            <a:r>
              <a:rPr lang="en-US"/>
              <a:t>The Five P’s of Life – Patience, Persistence, Perseverance, Passion, and Purpose</a:t>
            </a:r>
            <a:endParaRPr lang="en-US">
              <a:cs typeface="Calibri" panose="020F0502020204030204"/>
            </a:endParaRPr>
          </a:p>
          <a:p>
            <a:endParaRPr lang="en-US" dirty="0">
              <a:cs typeface="Calibri"/>
            </a:endParaRPr>
          </a:p>
        </p:txBody>
      </p:sp>
    </p:spTree>
    <p:extLst>
      <p:ext uri="{BB962C8B-B14F-4D97-AF65-F5344CB8AC3E}">
        <p14:creationId xmlns:p14="http://schemas.microsoft.com/office/powerpoint/2010/main" val="394828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B939-18A4-48C5-9FFC-422703139B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6B226E-2A9A-4BBA-A412-493FDFEA1247}"/>
              </a:ext>
            </a:extLst>
          </p:cNvPr>
          <p:cNvSpPr>
            <a:spLocks noGrp="1"/>
          </p:cNvSpPr>
          <p:nvPr>
            <p:ph idx="1"/>
          </p:nvPr>
        </p:nvSpPr>
        <p:spPr/>
        <p:txBody>
          <a:bodyPr vert="horz" lIns="91440" tIns="45720" rIns="91440" bIns="45720" rtlCol="0" anchor="t">
            <a:normAutofit/>
          </a:bodyPr>
          <a:lstStyle/>
          <a:p>
            <a:r>
              <a:rPr lang="en-US" dirty="0">
                <a:ea typeface="+mn-lt"/>
                <a:cs typeface="+mn-lt"/>
              </a:rPr>
              <a:t>when you hear about negativity, you’ll likely think about negative things, bad ideas, grumpy cat, scowling coworkers and a generally unpleasant experience. Despite the concept of positivity being ideal, for many people, it is a hell of a lot easier to be negative than positive, making it a very contagious demeanor.</a:t>
            </a:r>
            <a:endParaRPr lang="en-US" dirty="0"/>
          </a:p>
        </p:txBody>
      </p:sp>
    </p:spTree>
    <p:extLst>
      <p:ext uri="{BB962C8B-B14F-4D97-AF65-F5344CB8AC3E}">
        <p14:creationId xmlns:p14="http://schemas.microsoft.com/office/powerpoint/2010/main" val="56819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9BB89-6D3D-4942-BC76-6725956509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4E808D-EBB9-514C-99A2-FF70B0062A5A}"/>
              </a:ext>
            </a:extLst>
          </p:cNvPr>
          <p:cNvSpPr>
            <a:spLocks noGrp="1"/>
          </p:cNvSpPr>
          <p:nvPr>
            <p:ph idx="1"/>
          </p:nvPr>
        </p:nvSpPr>
        <p:spPr/>
        <p:txBody>
          <a:bodyPr vert="horz" lIns="91440" tIns="45720" rIns="91440" bIns="45720" rtlCol="0" anchor="t">
            <a:normAutofit/>
          </a:bodyPr>
          <a:lstStyle/>
          <a:p>
            <a:r>
              <a:rPr lang="en-US">
                <a:cs typeface="Calibri"/>
              </a:rPr>
              <a:t>Bible Hope is the hope that does not disappoint or play you out .This is immovable , unshakable and utterly trustworthy </a:t>
            </a:r>
          </a:p>
          <a:p>
            <a:r>
              <a:rPr lang="en-US">
                <a:cs typeface="Calibri"/>
              </a:rPr>
              <a:t>Rom 5.5 Hope does not disappoint , because the love of God has been poured out in our hearts by the holy spirit who was given to us by the holy spirit </a:t>
            </a:r>
          </a:p>
          <a:p>
            <a:r>
              <a:rPr lang="en-US">
                <a:cs typeface="Calibri"/>
              </a:rPr>
              <a:t>God wants you to enjoy the steadfast hope that carries you through amazing breakthroughs and victories </a:t>
            </a:r>
            <a:endParaRPr lang="en-US" dirty="0">
              <a:cs typeface="Calibri"/>
            </a:endParaRPr>
          </a:p>
        </p:txBody>
      </p:sp>
    </p:spTree>
    <p:extLst>
      <p:ext uri="{BB962C8B-B14F-4D97-AF65-F5344CB8AC3E}">
        <p14:creationId xmlns:p14="http://schemas.microsoft.com/office/powerpoint/2010/main" val="332675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29CF3-7735-47E0-B6DB-4AB9683247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5E3CC2-71F3-44F0-84DB-4A55AFD1F9F1}"/>
              </a:ext>
            </a:extLst>
          </p:cNvPr>
          <p:cNvSpPr>
            <a:spLocks noGrp="1"/>
          </p:cNvSpPr>
          <p:nvPr>
            <p:ph idx="1"/>
          </p:nvPr>
        </p:nvSpPr>
        <p:spPr/>
        <p:txBody>
          <a:bodyPr vert="horz" lIns="91440" tIns="45720" rIns="91440" bIns="45720" rtlCol="0" anchor="t">
            <a:normAutofit/>
          </a:bodyPr>
          <a:lstStyle/>
          <a:p>
            <a:r>
              <a:rPr lang="en-US" dirty="0">
                <a:cs typeface="Calibri"/>
              </a:rPr>
              <a:t>Romans  foundational principle is the Love of God which is linked to the Holy spirit .</a:t>
            </a:r>
          </a:p>
          <a:p>
            <a:r>
              <a:rPr lang="en-US" dirty="0">
                <a:cs typeface="Calibri"/>
              </a:rPr>
              <a:t>I believe and I will ....................</a:t>
            </a:r>
          </a:p>
          <a:p>
            <a:r>
              <a:rPr lang="en-US" dirty="0">
                <a:cs typeface="Calibri"/>
              </a:rPr>
              <a:t>There is power in Love when Holy spirit connects </a:t>
            </a:r>
          </a:p>
          <a:p>
            <a:r>
              <a:rPr lang="en-US" dirty="0"/>
              <a:t>Romans 4:20-21 King James Version (KJV)</a:t>
            </a:r>
            <a:endParaRPr lang="en-US" dirty="0">
              <a:cs typeface="Calibri"/>
            </a:endParaRPr>
          </a:p>
          <a:p>
            <a:r>
              <a:rPr lang="en-US" b="1" dirty="0">
                <a:ea typeface="+mn-lt"/>
                <a:cs typeface="+mn-lt"/>
              </a:rPr>
              <a:t>20 </a:t>
            </a:r>
            <a:r>
              <a:rPr lang="en-US" dirty="0">
                <a:ea typeface="+mn-lt"/>
                <a:cs typeface="+mn-lt"/>
              </a:rPr>
              <a:t>He staggered not at the promise of God through unbelief; but was strong in faith, giving glory to God;</a:t>
            </a:r>
            <a:endParaRPr lang="en-US" dirty="0"/>
          </a:p>
          <a:p>
            <a:r>
              <a:rPr lang="en-US" b="1" dirty="0">
                <a:ea typeface="+mn-lt"/>
                <a:cs typeface="+mn-lt"/>
              </a:rPr>
              <a:t>21 </a:t>
            </a:r>
            <a:r>
              <a:rPr lang="en-US" dirty="0">
                <a:ea typeface="+mn-lt"/>
                <a:cs typeface="+mn-lt"/>
              </a:rPr>
              <a:t>And being fully persuaded that, what he had promised, he was able also to perform.</a:t>
            </a:r>
            <a:endParaRPr lang="en-US" dirty="0"/>
          </a:p>
          <a:p>
            <a:endParaRPr lang="en-US" dirty="0">
              <a:cs typeface="Calibri"/>
            </a:endParaRPr>
          </a:p>
        </p:txBody>
      </p:sp>
    </p:spTree>
    <p:extLst>
      <p:ext uri="{BB962C8B-B14F-4D97-AF65-F5344CB8AC3E}">
        <p14:creationId xmlns:p14="http://schemas.microsoft.com/office/powerpoint/2010/main" val="399224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5BF-A919-404D-850B-7297DC7D4B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D698FB-CE83-4866-AE48-8F2B2AD2EDD8}"/>
              </a:ext>
            </a:extLst>
          </p:cNvPr>
          <p:cNvSpPr>
            <a:spLocks noGrp="1"/>
          </p:cNvSpPr>
          <p:nvPr>
            <p:ph idx="1"/>
          </p:nvPr>
        </p:nvSpPr>
        <p:spPr/>
        <p:txBody>
          <a:bodyPr vert="horz" lIns="91440" tIns="45720" rIns="91440" bIns="45720" rtlCol="0" anchor="t">
            <a:normAutofit/>
          </a:bodyPr>
          <a:lstStyle/>
          <a:p>
            <a:r>
              <a:rPr lang="en-US" b="1"/>
              <a:t>Hope Always Sees</a:t>
            </a:r>
            <a:endParaRPr lang="en-US" i="1" dirty="0">
              <a:cs typeface="Calibri"/>
            </a:endParaRPr>
          </a:p>
          <a:p>
            <a:r>
              <a:rPr lang="en-US">
                <a:ea typeface="+mn-lt"/>
                <a:cs typeface="+mn-lt"/>
              </a:rPr>
              <a:t>“…the evidence of things not seen.” –Hebrews 11:1, </a:t>
            </a:r>
            <a:r>
              <a:rPr lang="en-US" i="1">
                <a:ea typeface="+mn-lt"/>
                <a:cs typeface="+mn-lt"/>
              </a:rPr>
              <a:t>KJV</a:t>
            </a:r>
            <a:endParaRPr lang="en-US"/>
          </a:p>
          <a:p>
            <a:r>
              <a:rPr lang="en-US" i="1">
                <a:cs typeface="Calibri"/>
              </a:rPr>
              <a:t>The unseen things mentioned in hebrews 11</a:t>
            </a:r>
            <a:r>
              <a:rPr lang="en-US">
                <a:cs typeface="Calibri"/>
              </a:rPr>
              <a:t>The</a:t>
            </a:r>
            <a:r>
              <a:rPr lang="en-US">
                <a:ea typeface="+mn-lt"/>
                <a:cs typeface="+mn-lt"/>
              </a:rPr>
              <a:t> unseen things mentioned in Hebrews 11:1 are things seen with the eyes of hope. Hope always sees before the natural eye can. Some people have trouble focusing on those unseen things. They’re hung up on what their natural eyes see instead. </a:t>
            </a:r>
            <a:r>
              <a:rPr lang="en-US" i="1">
                <a:ea typeface="+mn-lt"/>
                <a:cs typeface="+mn-lt"/>
              </a:rPr>
              <a:t>After all,</a:t>
            </a:r>
            <a:r>
              <a:rPr lang="en-US">
                <a:ea typeface="+mn-lt"/>
                <a:cs typeface="+mn-lt"/>
              </a:rPr>
              <a:t> they reason, </a:t>
            </a:r>
            <a:r>
              <a:rPr lang="en-US" i="1">
                <a:ea typeface="+mn-lt"/>
                <a:cs typeface="+mn-lt"/>
              </a:rPr>
              <a:t>that’s reality.</a:t>
            </a:r>
            <a:endParaRPr lang="en-US">
              <a:cs typeface="Calibri" panose="020F0502020204030204"/>
            </a:endParaRPr>
          </a:p>
          <a:p>
            <a:r>
              <a:rPr lang="en-US">
                <a:ea typeface="+mn-lt"/>
                <a:cs typeface="+mn-lt"/>
              </a:rPr>
              <a:t>How can you see through the eyes of hope? By renewing your mind—read, study and meditate on the Word of God. Pray and listen to the Holy Spirit. That is how we get ourselves out of the natural realm</a:t>
            </a:r>
            <a:endParaRPr lang="en-US"/>
          </a:p>
          <a:p>
            <a:endParaRPr lang="en-US" i="1" dirty="0">
              <a:cs typeface="Calibri"/>
            </a:endParaRPr>
          </a:p>
        </p:txBody>
      </p:sp>
    </p:spTree>
    <p:extLst>
      <p:ext uri="{BB962C8B-B14F-4D97-AF65-F5344CB8AC3E}">
        <p14:creationId xmlns:p14="http://schemas.microsoft.com/office/powerpoint/2010/main" val="2455674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508</Words>
  <Application>Microsoft Office PowerPoint</Application>
  <PresentationFormat>Widescreen</PresentationFormat>
  <Paragraphs>55</Paragraphs>
  <Slides>22</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Franklin Gothic Medium</vt:lpstr>
      <vt:lpstr>Office Theme</vt:lpstr>
      <vt:lpstr>Faith, Love and hope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Sounddesk03</dc:creator>
  <cp:lastModifiedBy>Clare Thompson</cp:lastModifiedBy>
  <cp:revision>518</cp:revision>
  <dcterms:created xsi:type="dcterms:W3CDTF">2013-07-15T20:26:40Z</dcterms:created>
  <dcterms:modified xsi:type="dcterms:W3CDTF">2019-05-26T21:44:59Z</dcterms:modified>
</cp:coreProperties>
</file>